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eue Machina Ultra-Bold" charset="1" panose="00000900000000000000"/>
      <p:regular r:id="rId16"/>
    </p:embeddedFont>
    <p:embeddedFont>
      <p:font typeface="Neue Machina" charset="1" panose="00000500000000000000"/>
      <p:regular r:id="rId17"/>
    </p:embeddedFont>
    <p:embeddedFont>
      <p:font typeface="Anton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38457" y="3767481"/>
            <a:ext cx="11113911" cy="111139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13919" y="-75116"/>
            <a:ext cx="4124537" cy="41245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39496" y="-2898098"/>
            <a:ext cx="5363125" cy="5363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40347" y="8410306"/>
            <a:ext cx="2471682" cy="24716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8700" y="4060218"/>
            <a:ext cx="3311375" cy="0"/>
          </a:xfrm>
          <a:prstGeom prst="line">
            <a:avLst/>
          </a:prstGeom>
          <a:ln cap="flat" w="38100">
            <a:solidFill>
              <a:srgbClr val="5E17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979915" y="3232469"/>
            <a:ext cx="6162444" cy="4661048"/>
          </a:xfrm>
          <a:custGeom>
            <a:avLst/>
            <a:gdLst/>
            <a:ahLst/>
            <a:cxnLst/>
            <a:rect r="r" b="b" t="t" l="l"/>
            <a:pathLst>
              <a:path h="4661048" w="6162444">
                <a:moveTo>
                  <a:pt x="0" y="0"/>
                </a:moveTo>
                <a:lnTo>
                  <a:pt x="6162444" y="0"/>
                </a:lnTo>
                <a:lnTo>
                  <a:pt x="6162444" y="4661048"/>
                </a:lnTo>
                <a:lnTo>
                  <a:pt x="0" y="466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4498368"/>
            <a:ext cx="7353506" cy="3167502"/>
            <a:chOff x="0" y="0"/>
            <a:chExt cx="9804674" cy="422333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6675"/>
              <a:ext cx="9804674" cy="333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80"/>
                </a:lnSpc>
              </a:pPr>
              <a:r>
                <a:rPr lang="en-US" sz="60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Resultados Deconvolución Señal BOLD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644851"/>
              <a:ext cx="9804674" cy="57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7694445"/>
            <a:ext cx="73535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9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Diego Garrido Cerpa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776" y="-1154667"/>
            <a:ext cx="4124537" cy="41245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08634" y="8285934"/>
            <a:ext cx="3209138" cy="32091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6020" y="549123"/>
            <a:ext cx="1120696" cy="11206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23278" y="4049518"/>
            <a:ext cx="1984713" cy="19847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472732" y="1109471"/>
            <a:ext cx="3278752" cy="32787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562905" y="1939693"/>
            <a:ext cx="11162190" cy="7799581"/>
          </a:xfrm>
          <a:custGeom>
            <a:avLst/>
            <a:gdLst/>
            <a:ahLst/>
            <a:cxnLst/>
            <a:rect r="r" b="b" t="t" l="l"/>
            <a:pathLst>
              <a:path h="7799581" w="11162190">
                <a:moveTo>
                  <a:pt x="0" y="0"/>
                </a:moveTo>
                <a:lnTo>
                  <a:pt x="11162190" y="0"/>
                </a:lnTo>
                <a:lnTo>
                  <a:pt x="11162190" y="7799580"/>
                </a:lnTo>
                <a:lnTo>
                  <a:pt x="0" y="779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15847" y="882141"/>
            <a:ext cx="1025630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1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Comparación FC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76755"/>
            <a:ext cx="3805749" cy="4566757"/>
            <a:chOff x="0" y="0"/>
            <a:chExt cx="5074332" cy="60890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61" t="0" r="26561" b="0"/>
            <a:stretch>
              <a:fillRect/>
            </a:stretch>
          </p:blipFill>
          <p:spPr>
            <a:xfrm flipH="false" flipV="false">
              <a:off x="0" y="0"/>
              <a:ext cx="5074332" cy="608901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168927" y="1876755"/>
            <a:ext cx="3805749" cy="4566757"/>
            <a:chOff x="0" y="0"/>
            <a:chExt cx="5074332" cy="608901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2221" t="0" r="22221" b="0"/>
            <a:stretch>
              <a:fillRect/>
            </a:stretch>
          </p:blipFill>
          <p:spPr>
            <a:xfrm flipH="false" flipV="false">
              <a:off x="0" y="0"/>
              <a:ext cx="5074332" cy="608901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1808076" y="-3946329"/>
            <a:ext cx="7489404" cy="7459729"/>
            <a:chOff x="0" y="0"/>
            <a:chExt cx="8160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53785" y="-1564610"/>
            <a:ext cx="2707017" cy="2696290"/>
            <a:chOff x="0" y="0"/>
            <a:chExt cx="81603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11239" y="1876755"/>
            <a:ext cx="3805749" cy="4566757"/>
            <a:chOff x="0" y="0"/>
            <a:chExt cx="5074332" cy="608901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18453" t="0" r="18453" b="0"/>
            <a:stretch>
              <a:fillRect/>
            </a:stretch>
          </p:blipFill>
          <p:spPr>
            <a:xfrm flipH="false" flipV="false">
              <a:off x="0" y="0"/>
              <a:ext cx="5074332" cy="608901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453551" y="1876755"/>
            <a:ext cx="3805749" cy="4566757"/>
            <a:chOff x="0" y="0"/>
            <a:chExt cx="5074332" cy="608901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22221" t="0" r="22221" b="0"/>
            <a:stretch>
              <a:fillRect/>
            </a:stretch>
          </p:blipFill>
          <p:spPr>
            <a:xfrm flipH="false" flipV="false">
              <a:off x="0" y="0"/>
              <a:ext cx="5074332" cy="608901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028700" y="7186462"/>
            <a:ext cx="3805749" cy="1488383"/>
            <a:chOff x="0" y="0"/>
            <a:chExt cx="5074332" cy="198451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5074332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0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Generación de datos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06010"/>
              <a:ext cx="5074332" cy="137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7"/>
                </a:lnSpc>
              </a:pPr>
              <a:r>
                <a:rPr lang="en-US" sz="1599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Se generan señales neuronales sintéticas a través del modelo Balloon-Windkessel y la función Sim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68927" y="7186462"/>
            <a:ext cx="3805749" cy="1488383"/>
            <a:chOff x="0" y="0"/>
            <a:chExt cx="5074332" cy="198451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5074332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Preprocesamiento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6010"/>
              <a:ext cx="5074332" cy="137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7"/>
                </a:lnSpc>
              </a:pPr>
              <a:r>
                <a:rPr lang="en-US" sz="1599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Se utiliza la señal BOLD original, se filtra a través del filtro Bessel (0.01-0.1 Hz)</a:t>
              </a:r>
            </a:p>
            <a:p>
              <a:pPr algn="l" marL="0" indent="0" lvl="1">
                <a:lnSpc>
                  <a:spcPts val="20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11239" y="7186462"/>
            <a:ext cx="3805749" cy="1745558"/>
            <a:chOff x="0" y="0"/>
            <a:chExt cx="5074332" cy="232741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5074332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Detección de eventos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06010"/>
              <a:ext cx="5074332" cy="172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047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Se detectan los eventos (peaks locales de la señal BOLD) para extraer la HRF canónica, por último se realiza la deconvolución a través del modelo Wiener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453551" y="7186462"/>
            <a:ext cx="3805749" cy="1488383"/>
            <a:chOff x="0" y="0"/>
            <a:chExt cx="5074332" cy="198451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5074332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Extracción de parámetros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06010"/>
              <a:ext cx="5074332" cy="137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047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HRF extrae diversos parámetros de la Hemodynamic Response Function, que sería la altura y el tiempo del peak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744538"/>
            <a:ext cx="811530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Fases principales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5919" y="-1614100"/>
            <a:ext cx="4697152" cy="4678540"/>
            <a:chOff x="0" y="0"/>
            <a:chExt cx="81603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599" y="434148"/>
            <a:ext cx="2265803" cy="1796164"/>
          </a:xfrm>
          <a:custGeom>
            <a:avLst/>
            <a:gdLst/>
            <a:ahLst/>
            <a:cxnLst/>
            <a:rect r="r" b="b" t="t" l="l"/>
            <a:pathLst>
              <a:path h="1796164" w="2265803">
                <a:moveTo>
                  <a:pt x="0" y="0"/>
                </a:moveTo>
                <a:lnTo>
                  <a:pt x="2265802" y="0"/>
                </a:lnTo>
                <a:lnTo>
                  <a:pt x="2265802" y="1796164"/>
                </a:lnTo>
                <a:lnTo>
                  <a:pt x="0" y="179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9043623" y="2572431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0"/>
                </a:lnTo>
                <a:lnTo>
                  <a:pt x="0" y="142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978608" y="7877314"/>
            <a:ext cx="4697152" cy="4678540"/>
            <a:chOff x="0" y="0"/>
            <a:chExt cx="81603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04655" y="1028700"/>
            <a:ext cx="4513889" cy="1324955"/>
            <a:chOff x="0" y="0"/>
            <a:chExt cx="1008557" cy="296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8557" cy="296040"/>
            </a:xfrm>
            <a:custGeom>
              <a:avLst/>
              <a:gdLst/>
              <a:ahLst/>
              <a:cxnLst/>
              <a:rect r="r" b="b" t="t" l="l"/>
              <a:pathLst>
                <a:path h="296040" w="1008557">
                  <a:moveTo>
                    <a:pt x="0" y="0"/>
                  </a:moveTo>
                  <a:lnTo>
                    <a:pt x="1008557" y="0"/>
                  </a:lnTo>
                  <a:lnTo>
                    <a:pt x="1008557" y="296040"/>
                  </a:lnTo>
                  <a:lnTo>
                    <a:pt x="0" y="29604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08557" cy="334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119124" y="3011773"/>
            <a:ext cx="2280157" cy="497126"/>
            <a:chOff x="0" y="0"/>
            <a:chExt cx="509465" cy="1110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9465" cy="111075"/>
            </a:xfrm>
            <a:custGeom>
              <a:avLst/>
              <a:gdLst/>
              <a:ahLst/>
              <a:cxnLst/>
              <a:rect r="r" b="b" t="t" l="l"/>
              <a:pathLst>
                <a:path h="111075" w="509465">
                  <a:moveTo>
                    <a:pt x="0" y="0"/>
                  </a:moveTo>
                  <a:lnTo>
                    <a:pt x="509465" y="0"/>
                  </a:lnTo>
                  <a:lnTo>
                    <a:pt x="509465" y="111075"/>
                  </a:lnTo>
                  <a:lnTo>
                    <a:pt x="0" y="1110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9465" cy="149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27470" y="4060955"/>
            <a:ext cx="4491074" cy="691610"/>
            <a:chOff x="0" y="0"/>
            <a:chExt cx="1003459" cy="1545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3459" cy="154529"/>
            </a:xfrm>
            <a:custGeom>
              <a:avLst/>
              <a:gdLst/>
              <a:ahLst/>
              <a:cxnLst/>
              <a:rect r="r" b="b" t="t" l="l"/>
              <a:pathLst>
                <a:path h="154529" w="1003459">
                  <a:moveTo>
                    <a:pt x="0" y="0"/>
                  </a:moveTo>
                  <a:lnTo>
                    <a:pt x="1003459" y="0"/>
                  </a:lnTo>
                  <a:lnTo>
                    <a:pt x="1003459" y="154529"/>
                  </a:lnTo>
                  <a:lnTo>
                    <a:pt x="0" y="1545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03459" cy="192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58327" y="5284376"/>
            <a:ext cx="3265948" cy="462114"/>
            <a:chOff x="0" y="0"/>
            <a:chExt cx="729724" cy="1032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9724" cy="103252"/>
            </a:xfrm>
            <a:custGeom>
              <a:avLst/>
              <a:gdLst/>
              <a:ahLst/>
              <a:cxnLst/>
              <a:rect r="r" b="b" t="t" l="l"/>
              <a:pathLst>
                <a:path h="103252" w="729724">
                  <a:moveTo>
                    <a:pt x="0" y="0"/>
                  </a:moveTo>
                  <a:lnTo>
                    <a:pt x="729724" y="0"/>
                  </a:lnTo>
                  <a:lnTo>
                    <a:pt x="729724" y="103252"/>
                  </a:lnTo>
                  <a:lnTo>
                    <a:pt x="0" y="10325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29724" cy="1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28209" y="6951724"/>
            <a:ext cx="1566201" cy="1088201"/>
            <a:chOff x="0" y="0"/>
            <a:chExt cx="349943" cy="2431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9943" cy="243141"/>
            </a:xfrm>
            <a:custGeom>
              <a:avLst/>
              <a:gdLst/>
              <a:ahLst/>
              <a:cxnLst/>
              <a:rect r="r" b="b" t="t" l="l"/>
              <a:pathLst>
                <a:path h="243141" w="349943">
                  <a:moveTo>
                    <a:pt x="0" y="0"/>
                  </a:moveTo>
                  <a:lnTo>
                    <a:pt x="349943" y="0"/>
                  </a:lnTo>
                  <a:lnTo>
                    <a:pt x="349943" y="243141"/>
                  </a:lnTo>
                  <a:lnTo>
                    <a:pt x="0" y="2431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9943" cy="28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41395" y="6951724"/>
            <a:ext cx="1566201" cy="1088201"/>
            <a:chOff x="0" y="0"/>
            <a:chExt cx="349943" cy="2431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9943" cy="243141"/>
            </a:xfrm>
            <a:custGeom>
              <a:avLst/>
              <a:gdLst/>
              <a:ahLst/>
              <a:cxnLst/>
              <a:rect r="r" b="b" t="t" l="l"/>
              <a:pathLst>
                <a:path h="243141" w="349943">
                  <a:moveTo>
                    <a:pt x="0" y="0"/>
                  </a:moveTo>
                  <a:lnTo>
                    <a:pt x="349943" y="0"/>
                  </a:lnTo>
                  <a:lnTo>
                    <a:pt x="349943" y="243141"/>
                  </a:lnTo>
                  <a:lnTo>
                    <a:pt x="0" y="2431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49943" cy="28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45166" y="6900386"/>
            <a:ext cx="1566201" cy="1088201"/>
            <a:chOff x="0" y="0"/>
            <a:chExt cx="349943" cy="2431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9943" cy="243141"/>
            </a:xfrm>
            <a:custGeom>
              <a:avLst/>
              <a:gdLst/>
              <a:ahLst/>
              <a:cxnLst/>
              <a:rect r="r" b="b" t="t" l="l"/>
              <a:pathLst>
                <a:path h="243141" w="349943">
                  <a:moveTo>
                    <a:pt x="0" y="0"/>
                  </a:moveTo>
                  <a:lnTo>
                    <a:pt x="349943" y="0"/>
                  </a:lnTo>
                  <a:lnTo>
                    <a:pt x="349943" y="243141"/>
                  </a:lnTo>
                  <a:lnTo>
                    <a:pt x="0" y="2431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49943" cy="28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570772" y="6900386"/>
            <a:ext cx="1566201" cy="1088201"/>
            <a:chOff x="0" y="0"/>
            <a:chExt cx="349943" cy="2431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9943" cy="243141"/>
            </a:xfrm>
            <a:custGeom>
              <a:avLst/>
              <a:gdLst/>
              <a:ahLst/>
              <a:cxnLst/>
              <a:rect r="r" b="b" t="t" l="l"/>
              <a:pathLst>
                <a:path h="243141" w="349943">
                  <a:moveTo>
                    <a:pt x="0" y="0"/>
                  </a:moveTo>
                  <a:lnTo>
                    <a:pt x="349943" y="0"/>
                  </a:lnTo>
                  <a:lnTo>
                    <a:pt x="349943" y="243141"/>
                  </a:lnTo>
                  <a:lnTo>
                    <a:pt x="0" y="2431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49943" cy="28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5400000">
            <a:off x="5689247" y="6533152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1"/>
                </a:lnTo>
                <a:lnTo>
                  <a:pt x="0" y="14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5400000">
            <a:off x="7622596" y="6568540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1"/>
                </a:lnTo>
                <a:lnTo>
                  <a:pt x="0" y="14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0154401" y="6533152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1"/>
                </a:lnTo>
                <a:lnTo>
                  <a:pt x="0" y="14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5400000">
            <a:off x="12037977" y="6533152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1"/>
                </a:lnTo>
                <a:lnTo>
                  <a:pt x="0" y="14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8040711" y="8978235"/>
            <a:ext cx="2227739" cy="533437"/>
            <a:chOff x="0" y="0"/>
            <a:chExt cx="497753" cy="1191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97753" cy="119188"/>
            </a:xfrm>
            <a:custGeom>
              <a:avLst/>
              <a:gdLst/>
              <a:ahLst/>
              <a:cxnLst/>
              <a:rect r="r" b="b" t="t" l="l"/>
              <a:pathLst>
                <a:path h="119188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9188"/>
                  </a:lnTo>
                  <a:lnTo>
                    <a:pt x="0" y="11918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97753" cy="157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5934127" y="6359287"/>
            <a:ext cx="6348730" cy="0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5863193" y="8511486"/>
            <a:ext cx="6490680" cy="0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5885567" y="8039925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12353873" y="8022283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7977729" y="8044738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10305810" y="8044738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9269714" y="5869994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9177035" y="8511486"/>
            <a:ext cx="0" cy="466748"/>
          </a:xfrm>
          <a:prstGeom prst="line">
            <a:avLst/>
          </a:prstGeom>
          <a:ln cap="flat" w="38100">
            <a:solidFill>
              <a:srgbClr val="55A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9" id="49"/>
          <p:cNvSpPr/>
          <p:nvPr/>
        </p:nvSpPr>
        <p:spPr>
          <a:xfrm flipH="false" flipV="false" rot="5400000">
            <a:off x="9093404" y="4924357"/>
            <a:ext cx="357412" cy="103650"/>
          </a:xfrm>
          <a:custGeom>
            <a:avLst/>
            <a:gdLst/>
            <a:ahLst/>
            <a:cxnLst/>
            <a:rect r="r" b="b" t="t" l="l"/>
            <a:pathLst>
              <a:path h="103650" w="357412">
                <a:moveTo>
                  <a:pt x="0" y="0"/>
                </a:moveTo>
                <a:lnTo>
                  <a:pt x="357413" y="0"/>
                </a:lnTo>
                <a:lnTo>
                  <a:pt x="357413" y="103650"/>
                </a:lnTo>
                <a:lnTo>
                  <a:pt x="0" y="10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69967" y="8338897"/>
            <a:ext cx="1621493" cy="1838806"/>
          </a:xfrm>
          <a:custGeom>
            <a:avLst/>
            <a:gdLst/>
            <a:ahLst/>
            <a:cxnLst/>
            <a:rect r="r" b="b" t="t" l="l"/>
            <a:pathLst>
              <a:path h="1838806" w="1621493">
                <a:moveTo>
                  <a:pt x="0" y="0"/>
                </a:moveTo>
                <a:lnTo>
                  <a:pt x="1621493" y="0"/>
                </a:lnTo>
                <a:lnTo>
                  <a:pt x="1621493" y="1838806"/>
                </a:lnTo>
                <a:lnTo>
                  <a:pt x="0" y="1838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306299" y="1353709"/>
            <a:ext cx="3839736" cy="62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863" spc="15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Señales neurales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309835" y="3097235"/>
            <a:ext cx="1947296" cy="28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spc="82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SEÑAL BOLD SIMULADA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454283" y="4243453"/>
            <a:ext cx="3674036" cy="29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  <a:spcBef>
                <a:spcPct val="0"/>
              </a:spcBef>
            </a:pPr>
            <a:r>
              <a:rPr lang="en-US" sz="1768" spc="88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FILTRADO BESSEL (0.01 - 0.1 HZ)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438653" y="5365227"/>
            <a:ext cx="1447490" cy="29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  <a:spcBef>
                <a:spcPct val="0"/>
              </a:spcBef>
            </a:pPr>
            <a:r>
              <a:rPr lang="en-US" sz="1768" spc="88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DECONVOLUTION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840784" y="7160940"/>
            <a:ext cx="2186686" cy="63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DETECTA </a:t>
            </a:r>
          </a:p>
          <a:p>
            <a:pPr algn="ctr">
              <a:lnSpc>
                <a:spcPts val="2475"/>
              </a:lnSpc>
              <a:spcBef>
                <a:spcPct val="0"/>
              </a:spcBef>
            </a:pPr>
            <a:r>
              <a:rPr lang="en-US" sz="1768" spc="88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61931" y="7160940"/>
            <a:ext cx="2186686" cy="64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GENERA 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HRF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468437" y="7151209"/>
            <a:ext cx="1719657" cy="64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DECONVOL.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WIENER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60530" y="7104737"/>
            <a:ext cx="2186686" cy="64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EXTRAE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 PARAMETROS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119124" y="9068004"/>
            <a:ext cx="2186686" cy="31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6" spc="94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rPr>
              <a:t>RESULTS{}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5400000">
            <a:off x="9046421" y="3713912"/>
            <a:ext cx="489761" cy="142031"/>
          </a:xfrm>
          <a:custGeom>
            <a:avLst/>
            <a:gdLst/>
            <a:ahLst/>
            <a:cxnLst/>
            <a:rect r="r" b="b" t="t" l="l"/>
            <a:pathLst>
              <a:path h="142031" w="489761">
                <a:moveTo>
                  <a:pt x="0" y="0"/>
                </a:moveTo>
                <a:lnTo>
                  <a:pt x="489761" y="0"/>
                </a:lnTo>
                <a:lnTo>
                  <a:pt x="489761" y="142030"/>
                </a:lnTo>
                <a:lnTo>
                  <a:pt x="0" y="142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0100" y="-7039662"/>
            <a:ext cx="11158123" cy="11113911"/>
            <a:chOff x="0" y="0"/>
            <a:chExt cx="81603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61479" y="5478161"/>
            <a:ext cx="5498533" cy="5476746"/>
            <a:chOff x="0" y="0"/>
            <a:chExt cx="81603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75077" y="7812648"/>
            <a:ext cx="3364654" cy="3351322"/>
            <a:chOff x="0" y="0"/>
            <a:chExt cx="8160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4198" y="-521758"/>
            <a:ext cx="2135018" cy="2126558"/>
            <a:chOff x="0" y="0"/>
            <a:chExt cx="81603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225923"/>
            <a:ext cx="9569410" cy="4736858"/>
          </a:xfrm>
          <a:custGeom>
            <a:avLst/>
            <a:gdLst/>
            <a:ahLst/>
            <a:cxnLst/>
            <a:rect r="r" b="b" t="t" l="l"/>
            <a:pathLst>
              <a:path h="4736858" w="9569410">
                <a:moveTo>
                  <a:pt x="0" y="0"/>
                </a:moveTo>
                <a:lnTo>
                  <a:pt x="9569410" y="0"/>
                </a:lnTo>
                <a:lnTo>
                  <a:pt x="9569410" y="4736858"/>
                </a:lnTo>
                <a:lnTo>
                  <a:pt x="0" y="473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11991" y="5290830"/>
            <a:ext cx="9576009" cy="4740124"/>
          </a:xfrm>
          <a:custGeom>
            <a:avLst/>
            <a:gdLst/>
            <a:ahLst/>
            <a:cxnLst/>
            <a:rect r="r" b="b" t="t" l="l"/>
            <a:pathLst>
              <a:path h="4740124" w="9576009">
                <a:moveTo>
                  <a:pt x="0" y="0"/>
                </a:moveTo>
                <a:lnTo>
                  <a:pt x="9576009" y="0"/>
                </a:lnTo>
                <a:lnTo>
                  <a:pt x="9576009" y="4740124"/>
                </a:lnTo>
                <a:lnTo>
                  <a:pt x="0" y="474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13847" y="7123754"/>
            <a:ext cx="5635078" cy="1773753"/>
            <a:chOff x="0" y="0"/>
            <a:chExt cx="7513438" cy="236500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513438" cy="1606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759"/>
                </a:lnSpc>
              </a:pPr>
              <a:r>
                <a:rPr lang="en-US" b="true" sz="3999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HRF Señal BOLD deconvolucionada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45143"/>
              <a:ext cx="7513438" cy="41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67478" y="1312347"/>
            <a:ext cx="5815817" cy="1773753"/>
            <a:chOff x="0" y="0"/>
            <a:chExt cx="7754422" cy="23650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7754422" cy="1606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759"/>
                </a:lnSpc>
              </a:pPr>
              <a:r>
                <a:rPr lang="en-US" b="true" sz="3999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HRF Señal BOLD original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45143"/>
              <a:ext cx="7754422" cy="41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776" y="-1154667"/>
            <a:ext cx="4124537" cy="41245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08634" y="8285934"/>
            <a:ext cx="3209138" cy="32091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6020" y="549123"/>
            <a:ext cx="1120696" cy="11206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23278" y="4049518"/>
            <a:ext cx="1984713" cy="19847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472732" y="1109471"/>
            <a:ext cx="3278752" cy="32787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93371" y="3237170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15847" y="1746019"/>
            <a:ext cx="1025630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Comparación de HRF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0100" y="-7039662"/>
            <a:ext cx="11158123" cy="11113911"/>
            <a:chOff x="0" y="0"/>
            <a:chExt cx="81603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61479" y="5478161"/>
            <a:ext cx="5498533" cy="5476746"/>
            <a:chOff x="0" y="0"/>
            <a:chExt cx="81603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75077" y="7812648"/>
            <a:ext cx="3364654" cy="3351322"/>
            <a:chOff x="0" y="0"/>
            <a:chExt cx="8160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4198" y="-521758"/>
            <a:ext cx="2135018" cy="2126558"/>
            <a:chOff x="0" y="0"/>
            <a:chExt cx="81603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200905"/>
            <a:ext cx="10289313" cy="5093210"/>
          </a:xfrm>
          <a:custGeom>
            <a:avLst/>
            <a:gdLst/>
            <a:ahLst/>
            <a:cxnLst/>
            <a:rect r="r" b="b" t="t" l="l"/>
            <a:pathLst>
              <a:path h="5093210" w="10289313">
                <a:moveTo>
                  <a:pt x="0" y="0"/>
                </a:moveTo>
                <a:lnTo>
                  <a:pt x="10289313" y="0"/>
                </a:lnTo>
                <a:lnTo>
                  <a:pt x="10289313" y="5093210"/>
                </a:lnTo>
                <a:lnTo>
                  <a:pt x="0" y="509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41435" y="4206276"/>
            <a:ext cx="7846565" cy="5884924"/>
          </a:xfrm>
          <a:custGeom>
            <a:avLst/>
            <a:gdLst/>
            <a:ahLst/>
            <a:cxnLst/>
            <a:rect r="r" b="b" t="t" l="l"/>
            <a:pathLst>
              <a:path h="5884924" w="7846565">
                <a:moveTo>
                  <a:pt x="0" y="0"/>
                </a:moveTo>
                <a:lnTo>
                  <a:pt x="7846565" y="0"/>
                </a:lnTo>
                <a:lnTo>
                  <a:pt x="7846565" y="5884924"/>
                </a:lnTo>
                <a:lnTo>
                  <a:pt x="0" y="588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798738" y="6884472"/>
            <a:ext cx="5635078" cy="2373828"/>
            <a:chOff x="0" y="0"/>
            <a:chExt cx="7513438" cy="316510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513438" cy="2407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99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Señal deconvolucionada</a:t>
              </a:r>
            </a:p>
            <a:p>
              <a:pPr algn="l" marL="0" indent="0" lvl="1">
                <a:lnSpc>
                  <a:spcPts val="4759"/>
                </a:lnSpc>
              </a:pPr>
              <a:r>
                <a:rPr lang="en-US" b="true" sz="3999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(rsHRF - CLI)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745243"/>
              <a:ext cx="7513438" cy="41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56809" y="1560596"/>
            <a:ext cx="5815817" cy="2373828"/>
            <a:chOff x="0" y="0"/>
            <a:chExt cx="7754422" cy="31651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7754422" cy="2407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99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Señal deconvolucionada</a:t>
              </a:r>
            </a:p>
            <a:p>
              <a:pPr algn="l" marL="0" indent="0" lvl="1">
                <a:lnSpc>
                  <a:spcPts val="4759"/>
                </a:lnSpc>
              </a:pPr>
              <a:r>
                <a:rPr lang="en-US" b="true" sz="3999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(Pipeline propio)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45243"/>
              <a:ext cx="7754422" cy="41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776" y="-1154667"/>
            <a:ext cx="4124537" cy="41245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020" y="549123"/>
            <a:ext cx="1120696" cy="11206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23278" y="4049518"/>
            <a:ext cx="1984713" cy="198471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72732" y="1109471"/>
            <a:ext cx="3278752" cy="32787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6513" y="2969870"/>
            <a:ext cx="10732503" cy="5312589"/>
          </a:xfrm>
          <a:custGeom>
            <a:avLst/>
            <a:gdLst/>
            <a:ahLst/>
            <a:cxnLst/>
            <a:rect r="r" b="b" t="t" l="l"/>
            <a:pathLst>
              <a:path h="5312589" w="10732503">
                <a:moveTo>
                  <a:pt x="0" y="0"/>
                </a:moveTo>
                <a:lnTo>
                  <a:pt x="10732503" y="0"/>
                </a:lnTo>
                <a:lnTo>
                  <a:pt x="10732503" y="5312589"/>
                </a:lnTo>
                <a:lnTo>
                  <a:pt x="0" y="53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15847" y="801370"/>
            <a:ext cx="1025630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Respuesta de impulso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90207" y="2701380"/>
            <a:ext cx="5703567" cy="635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La deconvolución invierte la señal BOLD (neural ⊗ HRF) mediante filtro de Wiener. Las oscilaciones post-impulso reflejan artefactos del proceso de inversión numérica. La respuesta de impulso de la señal deconvolucionada puede deberse que este proceso amplifica el ruido o artefactos debido a la transformación numérica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873" y="-264245"/>
            <a:ext cx="8244468" cy="10972567"/>
            <a:chOff x="0" y="0"/>
            <a:chExt cx="10992624" cy="146300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636" r="0" b="5636"/>
            <a:stretch>
              <a:fillRect/>
            </a:stretch>
          </p:blipFill>
          <p:spPr>
            <a:xfrm flipH="false" flipV="false">
              <a:off x="0" y="0"/>
              <a:ext cx="10992624" cy="1463009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144000" y="3816350"/>
            <a:ext cx="7453113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Resultados exploratorios</a:t>
            </a:r>
          </a:p>
          <a:p>
            <a:pPr algn="l">
              <a:lnSpc>
                <a:spcPts val="5199"/>
              </a:lnSpc>
            </a:pPr>
          </a:p>
          <a:p>
            <a:pPr algn="l" marL="0" indent="0" lvl="0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Deconvolución del modelo DMF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990432" y="-1008465"/>
            <a:ext cx="3201575" cy="3188889"/>
            <a:chOff x="0" y="0"/>
            <a:chExt cx="81603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2894484"/>
            <a:ext cx="1699215" cy="1692483"/>
            <a:chOff x="0" y="0"/>
            <a:chExt cx="8160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6033" cy="812800"/>
            </a:xfrm>
            <a:custGeom>
              <a:avLst/>
              <a:gdLst/>
              <a:ahLst/>
              <a:cxnLst/>
              <a:rect r="r" b="b" t="t" l="l"/>
              <a:pathLst>
                <a:path h="812800" w="816033">
                  <a:moveTo>
                    <a:pt x="408017" y="0"/>
                  </a:moveTo>
                  <a:cubicBezTo>
                    <a:pt x="182675" y="0"/>
                    <a:pt x="0" y="181951"/>
                    <a:pt x="0" y="406400"/>
                  </a:cubicBezTo>
                  <a:cubicBezTo>
                    <a:pt x="0" y="630849"/>
                    <a:pt x="182675" y="812800"/>
                    <a:pt x="408017" y="812800"/>
                  </a:cubicBezTo>
                  <a:cubicBezTo>
                    <a:pt x="633358" y="812800"/>
                    <a:pt x="816033" y="630849"/>
                    <a:pt x="816033" y="406400"/>
                  </a:cubicBezTo>
                  <a:cubicBezTo>
                    <a:pt x="816033" y="181951"/>
                    <a:pt x="633358" y="0"/>
                    <a:pt x="408017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503" y="85725"/>
              <a:ext cx="663027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776" y="-1154667"/>
            <a:ext cx="4124537" cy="41245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08634" y="8285934"/>
            <a:ext cx="3209138" cy="32091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6020" y="549123"/>
            <a:ext cx="1120696" cy="11206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23278" y="4049518"/>
            <a:ext cx="1984713" cy="19847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472732" y="1109471"/>
            <a:ext cx="3278752" cy="32787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F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290509" y="1903992"/>
            <a:ext cx="7706983" cy="7986511"/>
          </a:xfrm>
          <a:custGeom>
            <a:avLst/>
            <a:gdLst/>
            <a:ahLst/>
            <a:cxnLst/>
            <a:rect r="r" b="b" t="t" l="l"/>
            <a:pathLst>
              <a:path h="7986511" w="7706983">
                <a:moveTo>
                  <a:pt x="0" y="0"/>
                </a:moveTo>
                <a:lnTo>
                  <a:pt x="7706982" y="0"/>
                </a:lnTo>
                <a:lnTo>
                  <a:pt x="7706982" y="7986510"/>
                </a:lnTo>
                <a:lnTo>
                  <a:pt x="0" y="7986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15847" y="882141"/>
            <a:ext cx="1025630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1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Comparación de señales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DAG3lRUi3x0</dc:identifier>
  <dcterms:modified xsi:type="dcterms:W3CDTF">2011-08-01T06:04:30Z</dcterms:modified>
  <cp:revision>1</cp:revision>
  <dc:title>Presentación Deconvolución</dc:title>
</cp:coreProperties>
</file>